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7" r:id="rId3"/>
    <p:sldId id="271" r:id="rId4"/>
    <p:sldId id="266" r:id="rId5"/>
    <p:sldId id="259" r:id="rId6"/>
    <p:sldId id="260" r:id="rId7"/>
    <p:sldId id="269" r:id="rId8"/>
    <p:sldId id="261" r:id="rId9"/>
    <p:sldId id="262" r:id="rId10"/>
    <p:sldId id="264" r:id="rId11"/>
    <p:sldId id="263" r:id="rId12"/>
    <p:sldId id="265" r:id="rId13"/>
    <p:sldId id="267" r:id="rId14"/>
    <p:sldId id="274" r:id="rId15"/>
    <p:sldId id="268" r:id="rId16"/>
    <p:sldId id="270" r:id="rId17"/>
    <p:sldId id="272"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6"/>
      </p:cViewPr>
      <p:guideLst>
        <p:guide orient="horz" pos="2160"/>
        <p:guide pos="2880"/>
      </p:guideLst>
    </p:cSldViewPr>
  </p:slideViewPr>
  <p:notesTextViewPr>
    <p:cViewPr>
      <p:scale>
        <a:sx n="1" d="1"/>
        <a:sy n="1" d="1"/>
      </p:scale>
      <p:origin x="0" y="0"/>
    </p:cViewPr>
  </p:notesTextViewPr>
  <p:sorterViewPr>
    <p:cViewPr>
      <p:scale>
        <a:sx n="125" d="100"/>
        <a:sy n="125" d="100"/>
      </p:scale>
      <p:origin x="0" y="-32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6E14E-2288-4DA1-ABD0-7048F58747CC}" type="datetimeFigureOut">
              <a:rPr lang="nl-NL" smtClean="0"/>
              <a:t>15-11-2016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C0E231-6B6D-4826-8B25-296196E6ACE0}" type="slidenum">
              <a:rPr lang="nl-NL" smtClean="0"/>
              <a:t>‹nr.›</a:t>
            </a:fld>
            <a:endParaRPr lang="nl-NL"/>
          </a:p>
        </p:txBody>
      </p:sp>
    </p:spTree>
    <p:extLst>
      <p:ext uri="{BB962C8B-B14F-4D97-AF65-F5344CB8AC3E}">
        <p14:creationId xmlns:p14="http://schemas.microsoft.com/office/powerpoint/2010/main" val="407741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EB667FE-D774-4BB6-85C4-0A32D649DE9F}" type="datetimeFigureOut">
              <a:rPr lang="nl-NL" smtClean="0"/>
              <a:t>15-11-2016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4D90A3F-B2DC-48CD-90EF-D8C30EA7E66F}" type="slidenum">
              <a:rPr lang="nl-NL" smtClean="0"/>
              <a:t>‹nr.›</a:t>
            </a:fld>
            <a:endParaRPr lang="nl-NL"/>
          </a:p>
        </p:txBody>
      </p:sp>
    </p:spTree>
    <p:extLst>
      <p:ext uri="{BB962C8B-B14F-4D97-AF65-F5344CB8AC3E}">
        <p14:creationId xmlns:p14="http://schemas.microsoft.com/office/powerpoint/2010/main" val="179995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667FE-D774-4BB6-85C4-0A32D649DE9F}" type="datetimeFigureOut">
              <a:rPr lang="nl-NL" smtClean="0"/>
              <a:t>15-11-2016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4D90A3F-B2DC-48CD-90EF-D8C30EA7E66F}" type="slidenum">
              <a:rPr lang="nl-NL" smtClean="0"/>
              <a:t>‹nr.›</a:t>
            </a:fld>
            <a:endParaRPr lang="nl-NL"/>
          </a:p>
        </p:txBody>
      </p:sp>
    </p:spTree>
    <p:extLst>
      <p:ext uri="{BB962C8B-B14F-4D97-AF65-F5344CB8AC3E}">
        <p14:creationId xmlns:p14="http://schemas.microsoft.com/office/powerpoint/2010/main" val="230099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667FE-D774-4BB6-85C4-0A32D649DE9F}" type="datetimeFigureOut">
              <a:rPr lang="nl-NL" smtClean="0"/>
              <a:t>15-11-2016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4D90A3F-B2DC-48CD-90EF-D8C30EA7E66F}" type="slidenum">
              <a:rPr lang="nl-NL" smtClean="0"/>
              <a:t>‹nr.›</a:t>
            </a:fld>
            <a:endParaRPr lang="nl-NL"/>
          </a:p>
        </p:txBody>
      </p:sp>
    </p:spTree>
    <p:extLst>
      <p:ext uri="{BB962C8B-B14F-4D97-AF65-F5344CB8AC3E}">
        <p14:creationId xmlns:p14="http://schemas.microsoft.com/office/powerpoint/2010/main" val="1386418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sdia (oranje)">
    <p:spTree>
      <p:nvGrpSpPr>
        <p:cNvPr id="1" name=""/>
        <p:cNvGrpSpPr/>
        <p:nvPr/>
      </p:nvGrpSpPr>
      <p:grpSpPr>
        <a:xfrm>
          <a:off x="0" y="0"/>
          <a:ext cx="0" cy="0"/>
          <a:chOff x="0" y="0"/>
          <a:chExt cx="0" cy="0"/>
        </a:xfrm>
      </p:grpSpPr>
      <p:pic>
        <p:nvPicPr>
          <p:cNvPr id="5"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3"/>
          <p:cNvSpPr>
            <a:spLocks noGrp="1"/>
          </p:cNvSpPr>
          <p:nvPr>
            <p:ph type="title"/>
          </p:nvPr>
        </p:nvSpPr>
        <p:spPr>
          <a:xfrm>
            <a:off x="395288" y="1052513"/>
            <a:ext cx="5184824" cy="324058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lang="nl-NL" sz="3600" b="1" cap="none" dirty="0" smtClean="0">
                <a:solidFill>
                  <a:schemeClr val="bg1"/>
                </a:solidFill>
              </a:defRPr>
            </a:lvl1pPr>
          </a:lstStyle>
          <a:p>
            <a:pPr lvl="0" eaLnBrk="1" hangingPunct="1"/>
            <a:r>
              <a:rPr lang="nl-NL" sz="3600" cap="none">
                <a:solidFill>
                  <a:schemeClr val="bg1"/>
                </a:solidFill>
                <a:latin typeface="Trebuchet MS" pitchFamily="34" charset="0"/>
              </a:rPr>
              <a:t>Klik om de stijl te bewerken</a:t>
            </a:r>
            <a:endParaRPr lang="nl-NL" sz="3600" cap="none" dirty="0">
              <a:solidFill>
                <a:schemeClr val="bg1"/>
              </a:solidFill>
              <a:latin typeface="Trebuchet MS" pitchFamily="34" charset="0"/>
            </a:endParaRPr>
          </a:p>
        </p:txBody>
      </p:sp>
      <p:sp>
        <p:nvSpPr>
          <p:cNvPr id="7" name="Tijdelijke aanduiding voor tekst 4"/>
          <p:cNvSpPr>
            <a:spLocks noGrp="1"/>
          </p:cNvSpPr>
          <p:nvPr>
            <p:ph type="body" idx="1"/>
          </p:nvPr>
        </p:nvSpPr>
        <p:spPr>
          <a:xfrm>
            <a:off x="395288" y="4365625"/>
            <a:ext cx="7772400" cy="15001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lang="nl-NL" sz="2000" dirty="0" smtClean="0">
                <a:solidFill>
                  <a:schemeClr val="bg1"/>
                </a:solidFill>
              </a:defRPr>
            </a:lvl1pPr>
          </a:lstStyle>
          <a:p>
            <a:pPr marL="0" lvl="0" indent="0" eaLnBrk="1" hangingPunct="1">
              <a:spcBef>
                <a:spcPct val="0"/>
              </a:spcBef>
              <a:buNone/>
            </a:pPr>
            <a:r>
              <a:rPr lang="nl-NL">
                <a:solidFill>
                  <a:schemeClr val="bg1"/>
                </a:solidFill>
                <a:latin typeface="Trebuchet MS" pitchFamily="34" charset="0"/>
              </a:rPr>
              <a:t>Klik om de modelstijlen te bewerken</a:t>
            </a:r>
          </a:p>
        </p:txBody>
      </p:sp>
    </p:spTree>
    <p:extLst>
      <p:ext uri="{BB962C8B-B14F-4D97-AF65-F5344CB8AC3E}">
        <p14:creationId xmlns:p14="http://schemas.microsoft.com/office/powerpoint/2010/main" val="346088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tekst, object (paars)">
    <p:spTree>
      <p:nvGrpSpPr>
        <p:cNvPr id="1" name=""/>
        <p:cNvGrpSpPr/>
        <p:nvPr/>
      </p:nvGrpSpPr>
      <p:grpSpPr>
        <a:xfrm>
          <a:off x="0" y="0"/>
          <a:ext cx="0" cy="0"/>
          <a:chOff x="0" y="0"/>
          <a:chExt cx="0" cy="0"/>
        </a:xfrm>
      </p:grpSpPr>
      <p:pic>
        <p:nvPicPr>
          <p:cNvPr id="8" name="Afbeelding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a:spLocks noGrp="1"/>
          </p:cNvSpPr>
          <p:nvPr>
            <p:ph type="title" idx="4294967295"/>
          </p:nvPr>
        </p:nvSpPr>
        <p:spPr>
          <a:xfrm>
            <a:off x="457200" y="908720"/>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nl-NL" sz="3200" b="1" dirty="0"/>
            </a:lvl1pPr>
          </a:lstStyle>
          <a:p>
            <a:pPr lvl="0"/>
            <a:endParaRPr lang="nl-NL" sz="3200" b="1" dirty="0">
              <a:latin typeface="Trebuchet MS" pitchFamily="34" charset="0"/>
            </a:endParaRPr>
          </a:p>
        </p:txBody>
      </p:sp>
      <p:sp>
        <p:nvSpPr>
          <p:cNvPr id="10" name="Tijdelijke aanduiding voor inhoud 2"/>
          <p:cNvSpPr>
            <a:spLocks noGrp="1"/>
          </p:cNvSpPr>
          <p:nvPr>
            <p:ph idx="4294967295"/>
          </p:nvPr>
        </p:nvSpPr>
        <p:spPr>
          <a:xfrm>
            <a:off x="457200" y="2060848"/>
            <a:ext cx="8229600" cy="4248473"/>
          </a:xfrm>
        </p:spPr>
        <p:txBody>
          <a:bodyPr/>
          <a:lstStyle/>
          <a:p>
            <a:endParaRPr lang="nl-NL" dirty="0">
              <a:latin typeface="Trebuchet MS" pitchFamily="34" charset="0"/>
            </a:endParaRPr>
          </a:p>
        </p:txBody>
      </p:sp>
    </p:spTree>
    <p:extLst>
      <p:ext uri="{BB962C8B-B14F-4D97-AF65-F5344CB8AC3E}">
        <p14:creationId xmlns:p14="http://schemas.microsoft.com/office/powerpoint/2010/main" val="131007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667FE-D774-4BB6-85C4-0A32D649DE9F}" type="datetimeFigureOut">
              <a:rPr lang="nl-NL" smtClean="0"/>
              <a:t>15-11-2016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4D90A3F-B2DC-48CD-90EF-D8C30EA7E66F}" type="slidenum">
              <a:rPr lang="nl-NL" smtClean="0"/>
              <a:t>‹nr.›</a:t>
            </a:fld>
            <a:endParaRPr lang="nl-NL"/>
          </a:p>
        </p:txBody>
      </p:sp>
    </p:spTree>
    <p:extLst>
      <p:ext uri="{BB962C8B-B14F-4D97-AF65-F5344CB8AC3E}">
        <p14:creationId xmlns:p14="http://schemas.microsoft.com/office/powerpoint/2010/main" val="140706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EB667FE-D774-4BB6-85C4-0A32D649DE9F}" type="datetimeFigureOut">
              <a:rPr lang="nl-NL" smtClean="0"/>
              <a:t>15-11-2016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4D90A3F-B2DC-48CD-90EF-D8C30EA7E66F}" type="slidenum">
              <a:rPr lang="nl-NL" smtClean="0"/>
              <a:t>‹nr.›</a:t>
            </a:fld>
            <a:endParaRPr lang="nl-NL"/>
          </a:p>
        </p:txBody>
      </p:sp>
    </p:spTree>
    <p:extLst>
      <p:ext uri="{BB962C8B-B14F-4D97-AF65-F5344CB8AC3E}">
        <p14:creationId xmlns:p14="http://schemas.microsoft.com/office/powerpoint/2010/main" val="207872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EB667FE-D774-4BB6-85C4-0A32D649DE9F}" type="datetimeFigureOut">
              <a:rPr lang="nl-NL" smtClean="0"/>
              <a:t>15-11-2016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4D90A3F-B2DC-48CD-90EF-D8C30EA7E66F}" type="slidenum">
              <a:rPr lang="nl-NL" smtClean="0"/>
              <a:t>‹nr.›</a:t>
            </a:fld>
            <a:endParaRPr lang="nl-NL"/>
          </a:p>
        </p:txBody>
      </p:sp>
    </p:spTree>
    <p:extLst>
      <p:ext uri="{BB962C8B-B14F-4D97-AF65-F5344CB8AC3E}">
        <p14:creationId xmlns:p14="http://schemas.microsoft.com/office/powerpoint/2010/main" val="26873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EB667FE-D774-4BB6-85C4-0A32D649DE9F}" type="datetimeFigureOut">
              <a:rPr lang="nl-NL" smtClean="0"/>
              <a:t>15-11-2016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4D90A3F-B2DC-48CD-90EF-D8C30EA7E66F}" type="slidenum">
              <a:rPr lang="nl-NL" smtClean="0"/>
              <a:t>‹nr.›</a:t>
            </a:fld>
            <a:endParaRPr lang="nl-NL"/>
          </a:p>
        </p:txBody>
      </p:sp>
    </p:spTree>
    <p:extLst>
      <p:ext uri="{BB962C8B-B14F-4D97-AF65-F5344CB8AC3E}">
        <p14:creationId xmlns:p14="http://schemas.microsoft.com/office/powerpoint/2010/main" val="235705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EB667FE-D774-4BB6-85C4-0A32D649DE9F}" type="datetimeFigureOut">
              <a:rPr lang="nl-NL" smtClean="0"/>
              <a:t>15-11-2016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4D90A3F-B2DC-48CD-90EF-D8C30EA7E66F}" type="slidenum">
              <a:rPr lang="nl-NL" smtClean="0"/>
              <a:t>‹nr.›</a:t>
            </a:fld>
            <a:endParaRPr lang="nl-NL"/>
          </a:p>
        </p:txBody>
      </p:sp>
    </p:spTree>
    <p:extLst>
      <p:ext uri="{BB962C8B-B14F-4D97-AF65-F5344CB8AC3E}">
        <p14:creationId xmlns:p14="http://schemas.microsoft.com/office/powerpoint/2010/main" val="360650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EB667FE-D774-4BB6-85C4-0A32D649DE9F}" type="datetimeFigureOut">
              <a:rPr lang="nl-NL" smtClean="0"/>
              <a:t>15-11-2016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4D90A3F-B2DC-48CD-90EF-D8C30EA7E66F}" type="slidenum">
              <a:rPr lang="nl-NL" smtClean="0"/>
              <a:t>‹nr.›</a:t>
            </a:fld>
            <a:endParaRPr lang="nl-NL"/>
          </a:p>
        </p:txBody>
      </p:sp>
    </p:spTree>
    <p:extLst>
      <p:ext uri="{BB962C8B-B14F-4D97-AF65-F5344CB8AC3E}">
        <p14:creationId xmlns:p14="http://schemas.microsoft.com/office/powerpoint/2010/main" val="386370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EB667FE-D774-4BB6-85C4-0A32D649DE9F}" type="datetimeFigureOut">
              <a:rPr lang="nl-NL" smtClean="0"/>
              <a:t>15-11-2016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4D90A3F-B2DC-48CD-90EF-D8C30EA7E66F}" type="slidenum">
              <a:rPr lang="nl-NL" smtClean="0"/>
              <a:t>‹nr.›</a:t>
            </a:fld>
            <a:endParaRPr lang="nl-NL"/>
          </a:p>
        </p:txBody>
      </p:sp>
    </p:spTree>
    <p:extLst>
      <p:ext uri="{BB962C8B-B14F-4D97-AF65-F5344CB8AC3E}">
        <p14:creationId xmlns:p14="http://schemas.microsoft.com/office/powerpoint/2010/main" val="6752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EB667FE-D774-4BB6-85C4-0A32D649DE9F}" type="datetimeFigureOut">
              <a:rPr lang="nl-NL" smtClean="0"/>
              <a:t>15-11-2016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4D90A3F-B2DC-48CD-90EF-D8C30EA7E66F}" type="slidenum">
              <a:rPr lang="nl-NL" smtClean="0"/>
              <a:t>‹nr.›</a:t>
            </a:fld>
            <a:endParaRPr lang="nl-NL"/>
          </a:p>
        </p:txBody>
      </p:sp>
    </p:spTree>
    <p:extLst>
      <p:ext uri="{BB962C8B-B14F-4D97-AF65-F5344CB8AC3E}">
        <p14:creationId xmlns:p14="http://schemas.microsoft.com/office/powerpoint/2010/main" val="265203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667FE-D774-4BB6-85C4-0A32D649DE9F}" type="datetimeFigureOut">
              <a:rPr lang="nl-NL" smtClean="0"/>
              <a:t>15-11-2016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90A3F-B2DC-48CD-90EF-D8C30EA7E66F}" type="slidenum">
              <a:rPr lang="nl-NL" smtClean="0"/>
              <a:t>‹nr.›</a:t>
            </a:fld>
            <a:endParaRPr lang="nl-NL"/>
          </a:p>
        </p:txBody>
      </p:sp>
    </p:spTree>
    <p:extLst>
      <p:ext uri="{BB962C8B-B14F-4D97-AF65-F5344CB8AC3E}">
        <p14:creationId xmlns:p14="http://schemas.microsoft.com/office/powerpoint/2010/main" val="3773836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labyrinth.rienkjonker.nl/" TargetMode="External"/><Relationship Id="rId7" Type="http://schemas.openxmlformats.org/officeDocument/2006/relationships/image" Target="../media/image9.png"/><Relationship Id="rId2" Type="http://schemas.openxmlformats.org/officeDocument/2006/relationships/hyperlink" Target="mailto:rienk.jonker@leeuwarden.nl" TargetMode="Externa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hyperlink" Target="https://www.linkedin.com/in/rienkjonker" TargetMode="External"/><Relationship Id="rId4" Type="http://schemas.openxmlformats.org/officeDocument/2006/relationships/hyperlink" Target="https://twitter.com/FBVF" TargetMode="Externa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etten.overheid.nl/cgi-bin/deeplink/law1/title=Archiefbesluit%201995" TargetMode="External"/><Relationship Id="rId2" Type="http://schemas.openxmlformats.org/officeDocument/2006/relationships/hyperlink" Target="http://wetten.overheid.nl/cgi-bin/deeplink/law1/title=Archiefwet%201995" TargetMode="External"/><Relationship Id="rId1" Type="http://schemas.openxmlformats.org/officeDocument/2006/relationships/slideLayout" Target="../slideLayouts/slideLayout2.xml"/><Relationship Id="rId5" Type="http://schemas.openxmlformats.org/officeDocument/2006/relationships/hyperlink" Target="http://www.nationaalarchief.nl/waardering-selectie" TargetMode="External"/><Relationship Id="rId4" Type="http://schemas.openxmlformats.org/officeDocument/2006/relationships/hyperlink" Target="http://wetten.overheid.nl/BWBR002704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br>
              <a:rPr lang="nl-NL" dirty="0"/>
            </a:br>
            <a:r>
              <a:rPr lang="nl-NL" dirty="0"/>
              <a:t>Archiefwet?</a:t>
            </a:r>
            <a:br>
              <a:rPr lang="nl-NL" dirty="0"/>
            </a:br>
            <a:r>
              <a:rPr lang="nl-NL" dirty="0"/>
              <a:t>Informatiewet!</a:t>
            </a:r>
          </a:p>
        </p:txBody>
      </p:sp>
      <p:sp>
        <p:nvSpPr>
          <p:cNvPr id="11" name="Tijdelijke aanduiding voor tekst 10"/>
          <p:cNvSpPr>
            <a:spLocks noGrp="1"/>
          </p:cNvSpPr>
          <p:nvPr>
            <p:ph type="body" idx="1"/>
          </p:nvPr>
        </p:nvSpPr>
        <p:spPr/>
        <p:txBody>
          <a:bodyPr/>
          <a:lstStyle/>
          <a:p>
            <a:pPr marL="0" indent="0">
              <a:buNone/>
            </a:pPr>
            <a:r>
              <a:rPr lang="nl-NL" dirty="0"/>
              <a:t>Rienk Jonker</a:t>
            </a:r>
          </a:p>
          <a:p>
            <a:pPr marL="0" indent="0">
              <a:buNone/>
            </a:pPr>
            <a:r>
              <a:rPr lang="nl-NL" dirty="0"/>
              <a:t>15 november 2016</a:t>
            </a:r>
          </a:p>
          <a:p>
            <a:pPr marL="0" indent="0">
              <a:buNone/>
            </a:pPr>
            <a:r>
              <a:rPr lang="nl-NL" dirty="0"/>
              <a:t>Platform Keteninformatisering</a:t>
            </a:r>
          </a:p>
        </p:txBody>
      </p:sp>
    </p:spTree>
    <p:extLst>
      <p:ext uri="{BB962C8B-B14F-4D97-AF65-F5344CB8AC3E}">
        <p14:creationId xmlns:p14="http://schemas.microsoft.com/office/powerpoint/2010/main" val="1620229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Records management (wie)</a:t>
            </a:r>
          </a:p>
        </p:txBody>
      </p:sp>
      <p:sp>
        <p:nvSpPr>
          <p:cNvPr id="3" name="Tijdelijke aanduiding voor inhoud 2"/>
          <p:cNvSpPr>
            <a:spLocks noGrp="1"/>
          </p:cNvSpPr>
          <p:nvPr>
            <p:ph idx="1"/>
          </p:nvPr>
        </p:nvSpPr>
        <p:spPr/>
        <p:txBody>
          <a:bodyPr>
            <a:noAutofit/>
          </a:bodyPr>
          <a:lstStyle/>
          <a:p>
            <a:r>
              <a:rPr lang="nl-NL" sz="2800" dirty="0"/>
              <a:t>In feite raakt het iedereen die te maken heeft met de verwerking van informatie. </a:t>
            </a:r>
          </a:p>
          <a:p>
            <a:pPr lvl="1"/>
            <a:r>
              <a:rPr lang="nl-NL" sz="2000" dirty="0"/>
              <a:t>Dit kan zijn vanuit het perspectief van gebruiker of </a:t>
            </a:r>
            <a:r>
              <a:rPr lang="nl-NL" sz="2000" dirty="0" err="1"/>
              <a:t>hergebruiker</a:t>
            </a:r>
            <a:r>
              <a:rPr lang="nl-NL" sz="2000" dirty="0"/>
              <a:t>, </a:t>
            </a:r>
          </a:p>
          <a:p>
            <a:pPr lvl="1"/>
            <a:r>
              <a:rPr lang="nl-NL" sz="2000" dirty="0"/>
              <a:t>maar ook vanuit het perspectief van beleid, architectuur, informatiebeveiliging, advies, beheer of toezicht.</a:t>
            </a:r>
          </a:p>
          <a:p>
            <a:r>
              <a:rPr lang="nl-NL" sz="2800" dirty="0"/>
              <a:t>Organisatieonderdelen als Informatiemanagement, Informatieadvies, Documentaire informatievoorziening (DIV) en ICT hebben hierin een ondersteunende rol. </a:t>
            </a:r>
          </a:p>
          <a:p>
            <a:pPr lvl="1"/>
            <a:r>
              <a:rPr lang="nl-NL" sz="2000" dirty="0"/>
              <a:t>De manier van inzet van deze onderdelen wordt vooral bepaald door het gezichtspunt van de functionaris (beheer, beveiliging, advies, architectuur) ten aanzien van de informatie.</a:t>
            </a:r>
          </a:p>
        </p:txBody>
      </p:sp>
    </p:spTree>
    <p:extLst>
      <p:ext uri="{BB962C8B-B14F-4D97-AF65-F5344CB8AC3E}">
        <p14:creationId xmlns:p14="http://schemas.microsoft.com/office/powerpoint/2010/main" val="155083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Records management (hoe)</a:t>
            </a:r>
          </a:p>
        </p:txBody>
      </p:sp>
      <p:sp>
        <p:nvSpPr>
          <p:cNvPr id="3" name="Tijdelijke aanduiding voor inhoud 2"/>
          <p:cNvSpPr>
            <a:spLocks noGrp="1"/>
          </p:cNvSpPr>
          <p:nvPr>
            <p:ph idx="1"/>
          </p:nvPr>
        </p:nvSpPr>
        <p:spPr/>
        <p:txBody>
          <a:bodyPr>
            <a:normAutofit lnSpcReduction="10000"/>
          </a:bodyPr>
          <a:lstStyle/>
          <a:p>
            <a:r>
              <a:rPr lang="nl-NL" sz="2400" dirty="0"/>
              <a:t>Voor het vormgeven aan deze functie zijn er diverse (wettelijke) kaders, standaarden en instrumenten aanwezig. </a:t>
            </a:r>
          </a:p>
          <a:p>
            <a:r>
              <a:rPr lang="nl-NL" sz="2400" dirty="0"/>
              <a:t>Toepassen bij het opstellen van business cases, projectplannen, andersoortige verzoeken en wijzigingsvoorstellen (change management) kan gebruik gemaakt worden van instrumenten. </a:t>
            </a:r>
          </a:p>
          <a:p>
            <a:r>
              <a:rPr lang="nl-NL" sz="2400" dirty="0"/>
              <a:t>Op basis daarvan is het volgende te bepalen:</a:t>
            </a:r>
          </a:p>
          <a:p>
            <a:pPr lvl="1"/>
            <a:r>
              <a:rPr lang="nl-NL" sz="1800" dirty="0"/>
              <a:t>de wettelijke bewaartermijnen van de informatie</a:t>
            </a:r>
          </a:p>
          <a:p>
            <a:pPr lvl="1"/>
            <a:r>
              <a:rPr lang="nl-NL" sz="1800" dirty="0"/>
              <a:t>de toe te passen RM-processen</a:t>
            </a:r>
          </a:p>
          <a:p>
            <a:pPr lvl="1"/>
            <a:r>
              <a:rPr lang="nl-NL" sz="1800" dirty="0"/>
              <a:t>de toe te passen RM-functionaliteiten</a:t>
            </a:r>
          </a:p>
          <a:p>
            <a:pPr lvl="1"/>
            <a:r>
              <a:rPr lang="nl-NL" sz="1800" dirty="0"/>
              <a:t>de vast te leggen RM-metadata</a:t>
            </a:r>
          </a:p>
          <a:p>
            <a:r>
              <a:rPr lang="nl-NL" sz="2400" dirty="0"/>
              <a:t>Bij de uitvoering van ‘ICT’-projecten zijn deze aspecten te implementeren.</a:t>
            </a:r>
          </a:p>
          <a:p>
            <a:endParaRPr lang="nl-NL" dirty="0"/>
          </a:p>
        </p:txBody>
      </p:sp>
    </p:spTree>
    <p:extLst>
      <p:ext uri="{BB962C8B-B14F-4D97-AF65-F5344CB8AC3E}">
        <p14:creationId xmlns:p14="http://schemas.microsoft.com/office/powerpoint/2010/main" val="191338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Bewaar- en vernietigingsbelangen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93006"/>
            <a:ext cx="8229600" cy="434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30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Negen niveaus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1805" y="1631852"/>
            <a:ext cx="6340390" cy="446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316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Drie basisvormen van communicatie</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768207999"/>
              </p:ext>
            </p:extLst>
          </p:nvPr>
        </p:nvGraphicFramePr>
        <p:xfrm>
          <a:off x="611559" y="1600200"/>
          <a:ext cx="8075240" cy="4565104"/>
        </p:xfrm>
        <a:graphic>
          <a:graphicData uri="http://schemas.openxmlformats.org/drawingml/2006/table">
            <a:tbl>
              <a:tblPr firstRow="1" bandRow="1">
                <a:tableStyleId>{073A0DAA-6AF3-43AB-8588-CEC1D06C72B9}</a:tableStyleId>
              </a:tblPr>
              <a:tblGrid>
                <a:gridCol w="4032448">
                  <a:extLst>
                    <a:ext uri="{9D8B030D-6E8A-4147-A177-3AD203B41FA5}">
                      <a16:colId xmlns:a16="http://schemas.microsoft.com/office/drawing/2014/main" val="1285499125"/>
                    </a:ext>
                  </a:extLst>
                </a:gridCol>
                <a:gridCol w="4042792">
                  <a:extLst>
                    <a:ext uri="{9D8B030D-6E8A-4147-A177-3AD203B41FA5}">
                      <a16:colId xmlns:a16="http://schemas.microsoft.com/office/drawing/2014/main" val="131902577"/>
                    </a:ext>
                  </a:extLst>
                </a:gridCol>
              </a:tblGrid>
              <a:tr h="762069">
                <a:tc>
                  <a:txBody>
                    <a:bodyPr/>
                    <a:lstStyle/>
                    <a:p>
                      <a:r>
                        <a:rPr lang="nl-NL" dirty="0"/>
                        <a:t>Proce</a:t>
                      </a:r>
                      <a:r>
                        <a:rPr lang="nl-NL" baseline="0" dirty="0"/>
                        <a:t>s zender (context)</a:t>
                      </a:r>
                      <a:endParaRPr lang="nl-NL" dirty="0"/>
                    </a:p>
                  </a:txBody>
                  <a:tcPr anchor="ctr"/>
                </a:tc>
                <a:tc>
                  <a:txBody>
                    <a:bodyPr/>
                    <a:lstStyle/>
                    <a:p>
                      <a:r>
                        <a:rPr lang="nl-NL" dirty="0"/>
                        <a:t>Proces</a:t>
                      </a:r>
                      <a:r>
                        <a:rPr lang="nl-NL" baseline="0" dirty="0"/>
                        <a:t> ontvanger (context)</a:t>
                      </a:r>
                      <a:endParaRPr lang="nl-NL" dirty="0"/>
                    </a:p>
                  </a:txBody>
                  <a:tcPr anchor="ctr"/>
                </a:tc>
                <a:extLst>
                  <a:ext uri="{0D108BD9-81ED-4DB2-BD59-A6C34878D82A}">
                    <a16:rowId xmlns:a16="http://schemas.microsoft.com/office/drawing/2014/main" val="2797368998"/>
                  </a:ext>
                </a:extLst>
              </a:tr>
              <a:tr h="1152435">
                <a:tc>
                  <a:txBody>
                    <a:bodyPr/>
                    <a:lstStyle/>
                    <a:p>
                      <a:r>
                        <a:rPr lang="nl-NL" dirty="0"/>
                        <a:t>Berichten zenden</a:t>
                      </a:r>
                    </a:p>
                    <a:p>
                      <a:pPr marL="285750" indent="-285750">
                        <a:buFont typeface="Arial" panose="020B0604020202020204" pitchFamily="34" charset="0"/>
                        <a:buChar char="•"/>
                      </a:pPr>
                      <a:r>
                        <a:rPr lang="nl-NL" dirty="0"/>
                        <a:t>geauthenticeerde gelijkluidende</a:t>
                      </a:r>
                      <a:r>
                        <a:rPr lang="nl-NL" baseline="0" dirty="0"/>
                        <a:t> </a:t>
                      </a:r>
                      <a:r>
                        <a:rPr lang="nl-NL" dirty="0"/>
                        <a:t>kopie</a:t>
                      </a:r>
                    </a:p>
                    <a:p>
                      <a:pPr marL="285750" indent="-285750">
                        <a:buFont typeface="Arial" panose="020B0604020202020204" pitchFamily="34" charset="0"/>
                        <a:buChar char="•"/>
                      </a:pPr>
                      <a:r>
                        <a:rPr lang="nl-NL" dirty="0"/>
                        <a:t>eigen bewaartermijn</a:t>
                      </a:r>
                    </a:p>
                  </a:txBody>
                  <a:tcPr anchor="ctr"/>
                </a:tc>
                <a:tc>
                  <a:txBody>
                    <a:bodyPr/>
                    <a:lstStyle/>
                    <a:p>
                      <a:r>
                        <a:rPr lang="nl-NL" dirty="0"/>
                        <a:t>Berichten ontvangen</a:t>
                      </a:r>
                    </a:p>
                    <a:p>
                      <a:pPr marL="285750" indent="-285750">
                        <a:buFont typeface="Arial" panose="020B0604020202020204" pitchFamily="34" charset="0"/>
                        <a:buChar char="•"/>
                      </a:pPr>
                      <a:r>
                        <a:rPr lang="nl-NL" dirty="0"/>
                        <a:t>te gebruiken</a:t>
                      </a:r>
                      <a:r>
                        <a:rPr lang="nl-NL" baseline="0" dirty="0"/>
                        <a:t> origineel</a:t>
                      </a:r>
                    </a:p>
                    <a:p>
                      <a:pPr marL="285750" indent="-285750">
                        <a:buFont typeface="Arial" panose="020B0604020202020204" pitchFamily="34" charset="0"/>
                        <a:buChar char="•"/>
                      </a:pPr>
                      <a:r>
                        <a:rPr lang="nl-NL" baseline="0" dirty="0"/>
                        <a:t>eigen bewaartermijn</a:t>
                      </a:r>
                      <a:endParaRPr lang="nl-NL" dirty="0"/>
                    </a:p>
                  </a:txBody>
                  <a:tcPr anchor="ctr"/>
                </a:tc>
                <a:extLst>
                  <a:ext uri="{0D108BD9-81ED-4DB2-BD59-A6C34878D82A}">
                    <a16:rowId xmlns:a16="http://schemas.microsoft.com/office/drawing/2014/main" val="4213609886"/>
                  </a:ext>
                </a:extLst>
              </a:tr>
              <a:tr h="1498165">
                <a:tc>
                  <a:txBody>
                    <a:bodyPr/>
                    <a:lstStyle/>
                    <a:p>
                      <a:r>
                        <a:rPr lang="nl-NL" dirty="0"/>
                        <a:t>Informatie</a:t>
                      </a:r>
                      <a:r>
                        <a:rPr lang="nl-NL" baseline="0" dirty="0"/>
                        <a:t> publiceren</a:t>
                      </a:r>
                    </a:p>
                    <a:p>
                      <a:pPr marL="285750" indent="-285750">
                        <a:buFont typeface="Arial" panose="020B0604020202020204" pitchFamily="34" charset="0"/>
                        <a:buChar char="•"/>
                      </a:pPr>
                      <a:r>
                        <a:rPr lang="nl-NL" baseline="0" dirty="0"/>
                        <a:t>beschikbaarstellen</a:t>
                      </a:r>
                    </a:p>
                    <a:p>
                      <a:pPr marL="285750" indent="-285750">
                        <a:buFont typeface="Arial" panose="020B0604020202020204" pitchFamily="34" charset="0"/>
                        <a:buChar char="•"/>
                      </a:pPr>
                      <a:r>
                        <a:rPr lang="nl-NL" dirty="0"/>
                        <a:t>beschikbaar houden tot …. </a:t>
                      </a:r>
                    </a:p>
                    <a:p>
                      <a:pPr marL="285750" indent="-285750">
                        <a:buFont typeface="Arial" panose="020B0604020202020204" pitchFamily="34" charset="0"/>
                        <a:buChar char="•"/>
                      </a:pPr>
                      <a:r>
                        <a:rPr lang="nl-NL" dirty="0"/>
                        <a:t>eigen</a:t>
                      </a:r>
                      <a:r>
                        <a:rPr lang="nl-NL" baseline="0" dirty="0"/>
                        <a:t> bewaartermijn</a:t>
                      </a:r>
                      <a:endParaRPr lang="nl-NL" dirty="0"/>
                    </a:p>
                  </a:txBody>
                  <a:tcPr anchor="ctr"/>
                </a:tc>
                <a:tc>
                  <a:txBody>
                    <a:bodyPr/>
                    <a:lstStyle/>
                    <a:p>
                      <a:r>
                        <a:rPr lang="nl-NL" dirty="0"/>
                        <a:t>Informat</a:t>
                      </a:r>
                      <a:r>
                        <a:rPr lang="nl-NL" baseline="0" dirty="0"/>
                        <a:t>ie ophalen (zolang beschikbaar)</a:t>
                      </a:r>
                    </a:p>
                    <a:p>
                      <a:pPr marL="285750" indent="-285750">
                        <a:buFont typeface="Arial" panose="020B0604020202020204" pitchFamily="34" charset="0"/>
                        <a:buChar char="•"/>
                      </a:pPr>
                      <a:r>
                        <a:rPr lang="nl-NL" baseline="0" dirty="0"/>
                        <a:t>raadplegen</a:t>
                      </a:r>
                    </a:p>
                    <a:p>
                      <a:pPr marL="285750" indent="-285750">
                        <a:buFont typeface="Arial" panose="020B0604020202020204" pitchFamily="34" charset="0"/>
                        <a:buChar char="•"/>
                      </a:pPr>
                      <a:r>
                        <a:rPr lang="nl-NL" baseline="0" dirty="0"/>
                        <a:t>downloaden en opnemen</a:t>
                      </a:r>
                    </a:p>
                    <a:p>
                      <a:pPr marL="285750" indent="-285750">
                        <a:buFont typeface="Arial" panose="020B0604020202020204" pitchFamily="34" charset="0"/>
                        <a:buChar char="•"/>
                      </a:pPr>
                      <a:r>
                        <a:rPr lang="nl-NL" baseline="0" dirty="0"/>
                        <a:t>eigen bewaartermijn</a:t>
                      </a:r>
                      <a:endParaRPr lang="nl-NL" dirty="0"/>
                    </a:p>
                  </a:txBody>
                  <a:tcPr anchor="ctr"/>
                </a:tc>
                <a:extLst>
                  <a:ext uri="{0D108BD9-81ED-4DB2-BD59-A6C34878D82A}">
                    <a16:rowId xmlns:a16="http://schemas.microsoft.com/office/drawing/2014/main" val="2528897019"/>
                  </a:ext>
                </a:extLst>
              </a:tr>
              <a:tr h="1152435">
                <a:tc>
                  <a:txBody>
                    <a:bodyPr/>
                    <a:lstStyle/>
                    <a:p>
                      <a:r>
                        <a:rPr lang="nl-NL" dirty="0"/>
                        <a:t>Informatie overdragen </a:t>
                      </a:r>
                    </a:p>
                    <a:p>
                      <a:pPr marL="285750" indent="-285750">
                        <a:buFont typeface="Arial" panose="020B0604020202020204" pitchFamily="34" charset="0"/>
                        <a:buChar char="•"/>
                      </a:pPr>
                      <a:r>
                        <a:rPr lang="nl-NL" dirty="0"/>
                        <a:t>‘knippen’</a:t>
                      </a:r>
                    </a:p>
                    <a:p>
                      <a:pPr marL="285750" indent="-285750">
                        <a:buFont typeface="Arial" panose="020B0604020202020204" pitchFamily="34" charset="0"/>
                        <a:buChar char="•"/>
                      </a:pPr>
                      <a:r>
                        <a:rPr lang="nl-NL" dirty="0"/>
                        <a:t>documenteren</a:t>
                      </a:r>
                    </a:p>
                  </a:txBody>
                  <a:tcPr anchor="ctr"/>
                </a:tc>
                <a:tc>
                  <a:txBody>
                    <a:bodyPr/>
                    <a:lstStyle/>
                    <a:p>
                      <a:r>
                        <a:rPr lang="nl-NL" dirty="0"/>
                        <a:t>Informatie</a:t>
                      </a:r>
                      <a:r>
                        <a:rPr lang="nl-NL" baseline="0" dirty="0"/>
                        <a:t> o</a:t>
                      </a:r>
                      <a:r>
                        <a:rPr lang="nl-NL" dirty="0"/>
                        <a:t>pnemen</a:t>
                      </a:r>
                    </a:p>
                    <a:p>
                      <a:pPr marL="285750" indent="-285750">
                        <a:buFont typeface="Arial" panose="020B0604020202020204" pitchFamily="34" charset="0"/>
                        <a:buChar char="•"/>
                      </a:pPr>
                      <a:r>
                        <a:rPr lang="nl-NL" dirty="0"/>
                        <a:t>‘plakken’</a:t>
                      </a:r>
                    </a:p>
                    <a:p>
                      <a:pPr marL="285750" indent="-285750">
                        <a:buFont typeface="Arial" panose="020B0604020202020204" pitchFamily="34" charset="0"/>
                        <a:buChar char="•"/>
                      </a:pPr>
                      <a:r>
                        <a:rPr lang="nl-NL" dirty="0"/>
                        <a:t>documenteren</a:t>
                      </a:r>
                    </a:p>
                  </a:txBody>
                  <a:tcPr anchor="ctr"/>
                </a:tc>
                <a:extLst>
                  <a:ext uri="{0D108BD9-81ED-4DB2-BD59-A6C34878D82A}">
                    <a16:rowId xmlns:a16="http://schemas.microsoft.com/office/drawing/2014/main" val="3928656143"/>
                  </a:ext>
                </a:extLst>
              </a:tr>
            </a:tbl>
          </a:graphicData>
        </a:graphic>
      </p:graphicFrame>
    </p:spTree>
    <p:extLst>
      <p:ext uri="{BB962C8B-B14F-4D97-AF65-F5344CB8AC3E}">
        <p14:creationId xmlns:p14="http://schemas.microsoft.com/office/powerpoint/2010/main" val="71659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Negenvlak</a:t>
            </a:r>
          </a:p>
        </p:txBody>
      </p:sp>
      <p:pic>
        <p:nvPicPr>
          <p:cNvPr id="6" name="Tijdelijke aanduiding voor inhoud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6385" y="1452067"/>
            <a:ext cx="6529318" cy="5399087"/>
          </a:xfrm>
          <a:prstGeom prst="rect">
            <a:avLst/>
          </a:prstGeom>
        </p:spPr>
      </p:pic>
    </p:spTree>
    <p:extLst>
      <p:ext uri="{BB962C8B-B14F-4D97-AF65-F5344CB8AC3E}">
        <p14:creationId xmlns:p14="http://schemas.microsoft.com/office/powerpoint/2010/main" val="3311573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Kwetsbaar</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r>
              <a:rPr lang="nl-NL" dirty="0"/>
              <a:t>Digitale documenten zijn kwetsbare couveusekinderen van onze cultuur. Ze leiden een virtueel, elektronisch leven dat afhankelijk is van onze wil om ze te voeden en van het ene medium naar het andere over te brengen.</a:t>
            </a:r>
          </a:p>
          <a:p>
            <a:endParaRPr lang="nl-NL" dirty="0"/>
          </a:p>
          <a:p>
            <a:pPr marL="0" indent="0">
              <a:buNone/>
            </a:pPr>
            <a:r>
              <a:rPr lang="nl-NL" sz="1000" dirty="0"/>
              <a:t>(Paul Dijstelberge - Spookrijden op de digitale snelweg, De Boekenwereld, tijdschrift voor boek en prent / Sun, Nijmegen. Zestiende jaargang nr. 2/3 februari 2000)</a:t>
            </a:r>
          </a:p>
          <a:p>
            <a:pPr marL="0" indent="0">
              <a:buNone/>
            </a:pPr>
            <a:endParaRPr lang="nl-NL" dirty="0"/>
          </a:p>
        </p:txBody>
      </p:sp>
    </p:spTree>
    <p:extLst>
      <p:ext uri="{BB962C8B-B14F-4D97-AF65-F5344CB8AC3E}">
        <p14:creationId xmlns:p14="http://schemas.microsoft.com/office/powerpoint/2010/main" val="1171231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idx="4294967295"/>
          </p:nvPr>
        </p:nvSpPr>
        <p:spPr>
          <a:xfrm>
            <a:off x="431799" y="1836216"/>
            <a:ext cx="8229600" cy="4248473"/>
          </a:xfrm>
        </p:spPr>
        <p:txBody>
          <a:bodyPr/>
          <a:lstStyle/>
          <a:p>
            <a:pPr marL="0">
              <a:spcBef>
                <a:spcPts val="0"/>
              </a:spcBef>
              <a:buNone/>
              <a:defRPr/>
            </a:pPr>
            <a:r>
              <a:rPr lang="nl-NL" dirty="0"/>
              <a:t>Rienk Jonker</a:t>
            </a:r>
          </a:p>
          <a:p>
            <a:pPr marL="2171700" lvl="5" indent="0">
              <a:buFont typeface="Arial"/>
              <a:buNone/>
              <a:defRPr/>
            </a:pPr>
            <a:r>
              <a:rPr lang="nl-NL" sz="2800" dirty="0"/>
              <a:t>Gemeente Leeuwarden</a:t>
            </a:r>
          </a:p>
          <a:p>
            <a:pPr marL="2628900" lvl="5" indent="-457200">
              <a:defRPr/>
            </a:pPr>
            <a:r>
              <a:rPr lang="nl-NL" sz="2800" dirty="0"/>
              <a:t>Gemeentearchivaris</a:t>
            </a:r>
          </a:p>
          <a:p>
            <a:pPr marL="2628900" lvl="5" indent="-457200">
              <a:defRPr/>
            </a:pPr>
            <a:r>
              <a:rPr lang="nl-NL" sz="2800" dirty="0"/>
              <a:t>Informatieadviseur</a:t>
            </a:r>
          </a:p>
          <a:p>
            <a:pPr marL="2171700" lvl="5" indent="0">
              <a:buFont typeface="Arial"/>
              <a:buNone/>
              <a:defRPr/>
            </a:pPr>
            <a:r>
              <a:rPr lang="nl-NL" sz="2400" dirty="0">
                <a:hlinkClick r:id="rId2"/>
              </a:rPr>
              <a:t>rienk.jonker@leeuwarden.nl</a:t>
            </a:r>
            <a:r>
              <a:rPr lang="nl-NL" sz="2400" dirty="0"/>
              <a:t> </a:t>
            </a:r>
            <a:r>
              <a:rPr lang="nl-NL" sz="2400" dirty="0">
                <a:hlinkClick r:id="rId3"/>
              </a:rPr>
              <a:t>www.labyrinth.rienkjonker.nl</a:t>
            </a:r>
            <a:r>
              <a:rPr lang="nl-NL" sz="2400" dirty="0"/>
              <a:t> </a:t>
            </a:r>
          </a:p>
          <a:p>
            <a:pPr marL="2171700" lvl="5" indent="0">
              <a:buFont typeface="Arial"/>
              <a:buNone/>
              <a:defRPr/>
            </a:pPr>
            <a:r>
              <a:rPr lang="nl-NL" sz="2400" dirty="0">
                <a:hlinkClick r:id="rId4"/>
              </a:rPr>
              <a:t>@FBVF</a:t>
            </a:r>
            <a:endParaRPr lang="nl-NL" sz="2400" dirty="0">
              <a:hlinkClick r:id="rId5"/>
            </a:endParaRPr>
          </a:p>
          <a:p>
            <a:pPr marL="2171700" lvl="5" indent="0">
              <a:buFont typeface="Arial"/>
              <a:buNone/>
              <a:defRPr/>
            </a:pPr>
            <a:r>
              <a:rPr lang="nl-NL" sz="2400" dirty="0">
                <a:hlinkClick r:id="rId5"/>
              </a:rPr>
              <a:t>https://www.linkedin.com/in/rienkjonker</a:t>
            </a:r>
            <a:endParaRPr lang="nl-NL" sz="2400" dirty="0"/>
          </a:p>
          <a:p>
            <a:endParaRPr lang="nl-NL" dirty="0"/>
          </a:p>
          <a:p>
            <a:endParaRPr lang="nl-NL" dirty="0"/>
          </a:p>
        </p:txBody>
      </p:sp>
      <p:sp>
        <p:nvSpPr>
          <p:cNvPr id="7" name="Titel 6"/>
          <p:cNvSpPr>
            <a:spLocks noGrp="1"/>
          </p:cNvSpPr>
          <p:nvPr>
            <p:ph type="title" idx="4294967295"/>
          </p:nvPr>
        </p:nvSpPr>
        <p:spPr/>
        <p:txBody>
          <a:bodyPr/>
          <a:lstStyle/>
          <a:p>
            <a:endParaRPr lang="nl-NL" dirty="0"/>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393" y="2595179"/>
            <a:ext cx="1416050" cy="115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8679" y="5139828"/>
            <a:ext cx="484188"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8517" y="4339728"/>
            <a:ext cx="477837" cy="47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8829" y="4690565"/>
            <a:ext cx="608013" cy="4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25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Waarschuwing</a:t>
            </a:r>
          </a:p>
        </p:txBody>
      </p:sp>
      <p:sp>
        <p:nvSpPr>
          <p:cNvPr id="5" name="Tijdelijke aanduiding voor inhoud 4"/>
          <p:cNvSpPr>
            <a:spLocks noGrp="1"/>
          </p:cNvSpPr>
          <p:nvPr>
            <p:ph idx="1"/>
          </p:nvPr>
        </p:nvSpPr>
        <p:spPr/>
        <p:txBody>
          <a:bodyPr>
            <a:normAutofit fontScale="85000" lnSpcReduction="10000"/>
          </a:bodyPr>
          <a:lstStyle/>
          <a:p>
            <a:pPr marL="0" indent="0">
              <a:buNone/>
            </a:pPr>
            <a:r>
              <a:rPr lang="nl-NL" sz="2800" dirty="0"/>
              <a:t>De volgende woorden kunnen bij onjuiste interpretatie, verkeerde toepassing, domweg negeren van de strekking daarvan of vastzitten in het ‘papieren denkraam’ leiden tot levensbedreigende situaties, financiële schade, bestuurlijke schade, imagoschade met soms onherstelbare gevolgen en ernstige hoofdpijn. </a:t>
            </a:r>
          </a:p>
          <a:p>
            <a:pPr marL="0" indent="0">
              <a:buNone/>
            </a:pPr>
            <a:endParaRPr lang="nl-NL" sz="2800" dirty="0"/>
          </a:p>
          <a:p>
            <a:pPr lvl="1"/>
            <a:r>
              <a:rPr lang="nl-NL" sz="2400" dirty="0"/>
              <a:t>Archief, Archiefwaardig, Archiveren, Documentaire informatievoorziening (DIV), Document, Document Management Systeem (DMS), Dossier, Records management applicatie (RMA), Zaaksysteem</a:t>
            </a:r>
          </a:p>
          <a:p>
            <a:pPr marL="0" indent="0">
              <a:buNone/>
            </a:pPr>
            <a:endParaRPr lang="nl-NL" sz="2800" dirty="0"/>
          </a:p>
          <a:p>
            <a:pPr marL="0" indent="0">
              <a:buNone/>
            </a:pPr>
            <a:r>
              <a:rPr lang="nl-NL" sz="2800" dirty="0"/>
              <a:t>Consulteer voor gebruik altijd uw records manager/archivaris.</a:t>
            </a:r>
          </a:p>
          <a:p>
            <a:endParaRPr lang="nl-NL" dirty="0"/>
          </a:p>
        </p:txBody>
      </p:sp>
    </p:spTree>
    <p:extLst>
      <p:ext uri="{BB962C8B-B14F-4D97-AF65-F5344CB8AC3E}">
        <p14:creationId xmlns:p14="http://schemas.microsoft.com/office/powerpoint/2010/main" val="135416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Centraal</a:t>
            </a:r>
          </a:p>
        </p:txBody>
      </p:sp>
      <p:sp>
        <p:nvSpPr>
          <p:cNvPr id="3" name="Tijdelijke aanduiding voor inhoud 2"/>
          <p:cNvSpPr>
            <a:spLocks noGrp="1"/>
          </p:cNvSpPr>
          <p:nvPr>
            <p:ph idx="1"/>
          </p:nvPr>
        </p:nvSpPr>
        <p:spPr/>
        <p:txBody>
          <a:bodyPr>
            <a:normAutofit lnSpcReduction="10000"/>
          </a:bodyPr>
          <a:lstStyle/>
          <a:p>
            <a:r>
              <a:rPr lang="nl-NL" sz="2800" dirty="0"/>
              <a:t>Weten </a:t>
            </a:r>
          </a:p>
          <a:p>
            <a:pPr lvl="1"/>
            <a:r>
              <a:rPr lang="nl-NL" sz="2400" dirty="0"/>
              <a:t>wat er is of niet </a:t>
            </a:r>
          </a:p>
          <a:p>
            <a:pPr lvl="1"/>
            <a:r>
              <a:rPr lang="nl-NL" sz="2400" dirty="0"/>
              <a:t>waar het is</a:t>
            </a:r>
          </a:p>
          <a:p>
            <a:pPr lvl="1"/>
            <a:r>
              <a:rPr lang="nl-NL" sz="2400" dirty="0"/>
              <a:t>wat de context was/is</a:t>
            </a:r>
          </a:p>
          <a:p>
            <a:pPr lvl="1"/>
            <a:r>
              <a:rPr lang="nl-NL" sz="2400" dirty="0"/>
              <a:t>of het te (her)gebruiken is</a:t>
            </a:r>
          </a:p>
          <a:p>
            <a:pPr lvl="1"/>
            <a:r>
              <a:rPr lang="nl-NL" sz="2400" dirty="0"/>
              <a:t>wat de bewaartermijn is</a:t>
            </a:r>
          </a:p>
          <a:p>
            <a:pPr lvl="1"/>
            <a:r>
              <a:rPr lang="nl-NL" sz="2400" dirty="0"/>
              <a:t>wie verantwoordelijk is</a:t>
            </a:r>
          </a:p>
          <a:p>
            <a:r>
              <a:rPr lang="nl-NL" sz="2800" dirty="0"/>
              <a:t>Moet er zijn</a:t>
            </a:r>
          </a:p>
          <a:p>
            <a:pPr lvl="2"/>
            <a:r>
              <a:rPr lang="nl-NL" sz="2000" dirty="0"/>
              <a:t>middelen en mensen</a:t>
            </a:r>
          </a:p>
          <a:p>
            <a:pPr lvl="2"/>
            <a:r>
              <a:rPr lang="nl-NL" sz="2000" dirty="0"/>
              <a:t>overzicht en samenhang</a:t>
            </a:r>
          </a:p>
          <a:p>
            <a:pPr lvl="2"/>
            <a:r>
              <a:rPr lang="nl-NL" sz="2000" dirty="0"/>
              <a:t>Informatie op orde</a:t>
            </a:r>
          </a:p>
          <a:p>
            <a:endParaRPr lang="nl-NL" dirty="0"/>
          </a:p>
        </p:txBody>
      </p:sp>
      <p:pic>
        <p:nvPicPr>
          <p:cNvPr id="4" name="Picture 2" descr="E:\Schrijfsels\EMailCollege\teevenopsteltenruk_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420" y="1628799"/>
            <a:ext cx="4032571" cy="18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E:\Schrijfsels\EMailCollege\Bonnetj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968" y="3140968"/>
            <a:ext cx="1700212"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9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Formele basis</a:t>
            </a:r>
          </a:p>
        </p:txBody>
      </p:sp>
      <p:sp>
        <p:nvSpPr>
          <p:cNvPr id="3" name="Tijdelijke aanduiding voor inhoud 2"/>
          <p:cNvSpPr>
            <a:spLocks noGrp="1"/>
          </p:cNvSpPr>
          <p:nvPr>
            <p:ph idx="1"/>
          </p:nvPr>
        </p:nvSpPr>
        <p:spPr/>
        <p:txBody>
          <a:bodyPr/>
          <a:lstStyle/>
          <a:p>
            <a:r>
              <a:rPr lang="nl-NL" sz="2800" dirty="0">
                <a:hlinkClick r:id="rId2"/>
              </a:rPr>
              <a:t>Archiefwet 1995</a:t>
            </a:r>
            <a:endParaRPr lang="nl-NL" sz="2800" dirty="0"/>
          </a:p>
          <a:p>
            <a:pPr lvl="2"/>
            <a:r>
              <a:rPr lang="nl-NL" sz="1800" dirty="0"/>
              <a:t>(bestuurlijke) verantwoordelijkheden, activiteiten, openbaarheid, toezicht</a:t>
            </a:r>
          </a:p>
          <a:p>
            <a:r>
              <a:rPr lang="nl-NL" sz="2800" dirty="0">
                <a:hlinkClick r:id="rId3"/>
              </a:rPr>
              <a:t>Archiefbesluit 1995</a:t>
            </a:r>
            <a:endParaRPr lang="nl-NL" sz="2800" dirty="0"/>
          </a:p>
          <a:p>
            <a:pPr lvl="2"/>
            <a:r>
              <a:rPr lang="nl-NL" sz="1800" dirty="0"/>
              <a:t>Formele processen en documentatie</a:t>
            </a:r>
          </a:p>
          <a:p>
            <a:r>
              <a:rPr lang="nl-NL" sz="2800" dirty="0">
                <a:hlinkClick r:id="rId4"/>
              </a:rPr>
              <a:t>Archiefregeling</a:t>
            </a:r>
            <a:endParaRPr lang="nl-NL" sz="2800" dirty="0"/>
          </a:p>
          <a:p>
            <a:pPr lvl="2"/>
            <a:r>
              <a:rPr lang="nl-NL" sz="1800" dirty="0"/>
              <a:t>Kwaliteiten analoog en digitaal</a:t>
            </a:r>
          </a:p>
          <a:p>
            <a:r>
              <a:rPr lang="nl-NL" sz="2800" dirty="0">
                <a:hlinkClick r:id="rId5"/>
              </a:rPr>
              <a:t>Selectielijsten / Basis selectiedocumenten</a:t>
            </a:r>
            <a:endParaRPr lang="nl-NL" sz="2800" dirty="0"/>
          </a:p>
          <a:p>
            <a:pPr lvl="2"/>
            <a:r>
              <a:rPr lang="nl-NL" sz="1800" dirty="0"/>
              <a:t>Formele basis voor vernietiging</a:t>
            </a:r>
          </a:p>
          <a:p>
            <a:r>
              <a:rPr lang="nl-NL" sz="2800" dirty="0"/>
              <a:t>Interne beheersregels</a:t>
            </a:r>
          </a:p>
          <a:p>
            <a:pPr lvl="2"/>
            <a:r>
              <a:rPr lang="nl-NL" sz="1800" dirty="0"/>
              <a:t>Interne procedures</a:t>
            </a:r>
          </a:p>
          <a:p>
            <a:endParaRPr lang="nl-NL" dirty="0"/>
          </a:p>
        </p:txBody>
      </p:sp>
    </p:spTree>
    <p:extLst>
      <p:ext uri="{BB962C8B-B14F-4D97-AF65-F5344CB8AC3E}">
        <p14:creationId xmlns:p14="http://schemas.microsoft.com/office/powerpoint/2010/main" val="112998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Archiefwet 1995</a:t>
            </a:r>
          </a:p>
        </p:txBody>
      </p:sp>
      <p:sp>
        <p:nvSpPr>
          <p:cNvPr id="3" name="Tijdelijke aanduiding voor inhoud 2"/>
          <p:cNvSpPr>
            <a:spLocks noGrp="1"/>
          </p:cNvSpPr>
          <p:nvPr>
            <p:ph idx="1"/>
          </p:nvPr>
        </p:nvSpPr>
        <p:spPr/>
        <p:txBody>
          <a:bodyPr/>
          <a:lstStyle/>
          <a:p>
            <a:r>
              <a:rPr lang="nl-NL" dirty="0"/>
              <a:t>Is een informatiewet</a:t>
            </a:r>
          </a:p>
          <a:p>
            <a:r>
              <a:rPr lang="nl-NL" dirty="0"/>
              <a:t>Is ook een cultuurhistorische wet</a:t>
            </a:r>
          </a:p>
          <a:p>
            <a:r>
              <a:rPr lang="nl-NL" dirty="0"/>
              <a:t>Bepaalt de verantwoordelijkheden</a:t>
            </a:r>
          </a:p>
          <a:p>
            <a:r>
              <a:rPr lang="nl-NL" dirty="0"/>
              <a:t>Biedt instrumenten om kwaliteiten aan te tonen</a:t>
            </a:r>
          </a:p>
          <a:p>
            <a:r>
              <a:rPr lang="nl-NL" dirty="0"/>
              <a:t>Uitvoering door middel van archieffunctie</a:t>
            </a:r>
          </a:p>
          <a:p>
            <a:pPr lvl="1"/>
            <a:r>
              <a:rPr lang="nl-NL" dirty="0"/>
              <a:t>Records management (=documentaire informatievoorziening)</a:t>
            </a:r>
          </a:p>
          <a:p>
            <a:endParaRPr lang="nl-NL" dirty="0"/>
          </a:p>
        </p:txBody>
      </p:sp>
    </p:spTree>
    <p:extLst>
      <p:ext uri="{BB962C8B-B14F-4D97-AF65-F5344CB8AC3E}">
        <p14:creationId xmlns:p14="http://schemas.microsoft.com/office/powerpoint/2010/main" val="362232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Bereik</a:t>
            </a:r>
          </a:p>
        </p:txBody>
      </p:sp>
      <p:sp>
        <p:nvSpPr>
          <p:cNvPr id="3" name="Tijdelijke aanduiding voor inhoud 2"/>
          <p:cNvSpPr>
            <a:spLocks noGrp="1"/>
          </p:cNvSpPr>
          <p:nvPr>
            <p:ph idx="1"/>
          </p:nvPr>
        </p:nvSpPr>
        <p:spPr/>
        <p:txBody>
          <a:bodyPr/>
          <a:lstStyle/>
          <a:p>
            <a:pPr marL="0" indent="0">
              <a:buNone/>
            </a:pPr>
            <a:r>
              <a:rPr lang="nl-NL" b="1" dirty="0"/>
              <a:t>Alle informatie!</a:t>
            </a:r>
          </a:p>
          <a:p>
            <a:r>
              <a:rPr lang="nl-NL" dirty="0"/>
              <a:t>Alle (</a:t>
            </a:r>
            <a:r>
              <a:rPr lang="nl-NL" dirty="0" err="1"/>
              <a:t>overheids</a:t>
            </a:r>
            <a:r>
              <a:rPr lang="nl-NL" dirty="0"/>
              <a:t>)informatie is archief, alleen niet alles is even belangrijk</a:t>
            </a:r>
          </a:p>
          <a:p>
            <a:r>
              <a:rPr lang="nl-NL" dirty="0"/>
              <a:t>Vanaf het moment van ontwerp (design) tot het moment dat het vernietigd is</a:t>
            </a:r>
          </a:p>
          <a:p>
            <a:pPr marL="0" indent="0">
              <a:buNone/>
            </a:pPr>
            <a:r>
              <a:rPr lang="nl-NL" b="1" dirty="0"/>
              <a:t>Alle informatie?</a:t>
            </a:r>
          </a:p>
          <a:p>
            <a:r>
              <a:rPr lang="nl-NL" dirty="0"/>
              <a:t>Afweging van bewaarbelangen versus vernietigingsbelangen </a:t>
            </a:r>
          </a:p>
          <a:p>
            <a:endParaRPr lang="nl-NL" dirty="0"/>
          </a:p>
        </p:txBody>
      </p:sp>
    </p:spTree>
    <p:extLst>
      <p:ext uri="{BB962C8B-B14F-4D97-AF65-F5344CB8AC3E}">
        <p14:creationId xmlns:p14="http://schemas.microsoft.com/office/powerpoint/2010/main" val="3734392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Archiveren is</a:t>
            </a:r>
          </a:p>
        </p:txBody>
      </p:sp>
      <p:sp>
        <p:nvSpPr>
          <p:cNvPr id="3" name="Tijdelijke aanduiding voor inhoud 2"/>
          <p:cNvSpPr>
            <a:spLocks noGrp="1"/>
          </p:cNvSpPr>
          <p:nvPr>
            <p:ph idx="1"/>
          </p:nvPr>
        </p:nvSpPr>
        <p:spPr/>
        <p:txBody>
          <a:bodyPr>
            <a:normAutofit lnSpcReduction="10000"/>
          </a:bodyPr>
          <a:lstStyle/>
          <a:p>
            <a:pPr marL="0" indent="0">
              <a:buNone/>
            </a:pPr>
            <a:r>
              <a:rPr lang="nl-NL" dirty="0"/>
              <a:t>Het tijdens de uitvoering van een </a:t>
            </a:r>
            <a:r>
              <a:rPr lang="nl-NL" i="1" dirty="0"/>
              <a:t>proces</a:t>
            </a:r>
            <a:r>
              <a:rPr lang="nl-NL" dirty="0"/>
              <a:t>, </a:t>
            </a:r>
            <a:r>
              <a:rPr lang="nl-NL" i="1" dirty="0"/>
              <a:t>project</a:t>
            </a:r>
            <a:r>
              <a:rPr lang="nl-NL" dirty="0"/>
              <a:t> of </a:t>
            </a:r>
            <a:r>
              <a:rPr lang="nl-NL" i="1" dirty="0"/>
              <a:t>andere activiteit</a:t>
            </a:r>
            <a:r>
              <a:rPr lang="nl-NL" dirty="0"/>
              <a:t> voor </a:t>
            </a:r>
            <a:r>
              <a:rPr lang="nl-NL" i="1" dirty="0"/>
              <a:t>gebruik</a:t>
            </a:r>
            <a:r>
              <a:rPr lang="nl-NL" dirty="0"/>
              <a:t> en </a:t>
            </a:r>
            <a:r>
              <a:rPr lang="nl-NL" i="1" dirty="0"/>
              <a:t>hergebruik</a:t>
            </a:r>
            <a:r>
              <a:rPr lang="nl-NL" dirty="0"/>
              <a:t> in </a:t>
            </a:r>
            <a:r>
              <a:rPr lang="nl-NL" i="1" dirty="0"/>
              <a:t>bruikbare</a:t>
            </a:r>
            <a:r>
              <a:rPr lang="nl-NL" dirty="0"/>
              <a:t>, </a:t>
            </a:r>
            <a:r>
              <a:rPr lang="nl-NL" i="1" dirty="0"/>
              <a:t>vindbare</a:t>
            </a:r>
            <a:r>
              <a:rPr lang="nl-NL" dirty="0"/>
              <a:t> en </a:t>
            </a:r>
            <a:r>
              <a:rPr lang="nl-NL" i="1" dirty="0"/>
              <a:t>betrouwbare vorm</a:t>
            </a:r>
            <a:r>
              <a:rPr lang="nl-NL" dirty="0"/>
              <a:t> </a:t>
            </a:r>
            <a:r>
              <a:rPr lang="nl-NL" i="1" dirty="0"/>
              <a:t>vastleggen</a:t>
            </a:r>
            <a:r>
              <a:rPr lang="nl-NL" dirty="0"/>
              <a:t> van </a:t>
            </a:r>
            <a:r>
              <a:rPr lang="nl-NL" i="1" dirty="0"/>
              <a:t>informatie</a:t>
            </a:r>
            <a:r>
              <a:rPr lang="nl-NL" dirty="0"/>
              <a:t> met </a:t>
            </a:r>
            <a:r>
              <a:rPr lang="nl-NL" i="1" dirty="0"/>
              <a:t>bijbehorende context</a:t>
            </a:r>
            <a:r>
              <a:rPr lang="nl-NL" dirty="0"/>
              <a:t>, </a:t>
            </a:r>
            <a:r>
              <a:rPr lang="nl-NL" i="1" dirty="0"/>
              <a:t>opgenomen</a:t>
            </a:r>
            <a:r>
              <a:rPr lang="nl-NL" dirty="0"/>
              <a:t> en </a:t>
            </a:r>
            <a:r>
              <a:rPr lang="nl-NL" i="1" dirty="0"/>
              <a:t>gefixeerd</a:t>
            </a:r>
            <a:r>
              <a:rPr lang="nl-NL" dirty="0"/>
              <a:t> in </a:t>
            </a:r>
            <a:r>
              <a:rPr lang="nl-NL" i="1" dirty="0"/>
              <a:t>informatieobjecten</a:t>
            </a:r>
            <a:r>
              <a:rPr lang="nl-NL" dirty="0"/>
              <a:t>, op een manier dat het </a:t>
            </a:r>
            <a:r>
              <a:rPr lang="nl-NL" i="1" dirty="0"/>
              <a:t>gebruik</a:t>
            </a:r>
            <a:r>
              <a:rPr lang="nl-NL" dirty="0"/>
              <a:t>, </a:t>
            </a:r>
            <a:r>
              <a:rPr lang="nl-NL" i="1" dirty="0"/>
              <a:t>beheer</a:t>
            </a:r>
            <a:r>
              <a:rPr lang="nl-NL" dirty="0"/>
              <a:t> en </a:t>
            </a:r>
            <a:r>
              <a:rPr lang="nl-NL" i="1" dirty="0"/>
              <a:t>voortbestaan</a:t>
            </a:r>
            <a:r>
              <a:rPr lang="nl-NL" dirty="0"/>
              <a:t> daarvan </a:t>
            </a:r>
            <a:r>
              <a:rPr lang="nl-NL" i="1" dirty="0"/>
              <a:t>aantoonbaar</a:t>
            </a:r>
            <a:r>
              <a:rPr lang="nl-NL" dirty="0"/>
              <a:t> is verzekerd gedurende de </a:t>
            </a:r>
            <a:r>
              <a:rPr lang="nl-NL" i="1" dirty="0"/>
              <a:t>bewaartermijn</a:t>
            </a:r>
            <a:r>
              <a:rPr lang="nl-NL" dirty="0"/>
              <a:t> die recht doet aan de </a:t>
            </a:r>
            <a:r>
              <a:rPr lang="nl-NL" i="1" dirty="0"/>
              <a:t>bewaarbelangen</a:t>
            </a:r>
            <a:r>
              <a:rPr lang="nl-NL" dirty="0"/>
              <a:t>.</a:t>
            </a:r>
          </a:p>
        </p:txBody>
      </p:sp>
    </p:spTree>
    <p:extLst>
      <p:ext uri="{BB962C8B-B14F-4D97-AF65-F5344CB8AC3E}">
        <p14:creationId xmlns:p14="http://schemas.microsoft.com/office/powerpoint/2010/main" val="32110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Dus archiveren</a:t>
            </a:r>
          </a:p>
        </p:txBody>
      </p:sp>
      <p:sp>
        <p:nvSpPr>
          <p:cNvPr id="3" name="Tijdelijke aanduiding voor inhoud 2"/>
          <p:cNvSpPr>
            <a:spLocks noGrp="1"/>
          </p:cNvSpPr>
          <p:nvPr>
            <p:ph idx="1"/>
          </p:nvPr>
        </p:nvSpPr>
        <p:spPr/>
        <p:txBody>
          <a:bodyPr/>
          <a:lstStyle/>
          <a:p>
            <a:r>
              <a:rPr lang="nl-NL" sz="2800" dirty="0" err="1"/>
              <a:t>By</a:t>
            </a:r>
            <a:r>
              <a:rPr lang="nl-NL" sz="2800" dirty="0"/>
              <a:t> design</a:t>
            </a:r>
          </a:p>
          <a:p>
            <a:pPr lvl="1"/>
            <a:r>
              <a:rPr lang="nl-NL" sz="2400" dirty="0"/>
              <a:t>Duurzame toegankelijkheid</a:t>
            </a:r>
          </a:p>
          <a:p>
            <a:pPr lvl="1"/>
            <a:r>
              <a:rPr lang="nl-NL" sz="2400" dirty="0"/>
              <a:t>Bewaring  (toegankelijk en beschikbaar houden) tot de bewaartermijn verstreken is.</a:t>
            </a:r>
          </a:p>
          <a:p>
            <a:pPr lvl="1"/>
            <a:r>
              <a:rPr lang="nl-NL" sz="2400" dirty="0"/>
              <a:t>Het papieren denkraam voorbij </a:t>
            </a:r>
          </a:p>
          <a:p>
            <a:r>
              <a:rPr lang="nl-NL" sz="2800" dirty="0"/>
              <a:t>Functie</a:t>
            </a:r>
          </a:p>
          <a:p>
            <a:pPr lvl="1"/>
            <a:r>
              <a:rPr lang="nl-NL" sz="2400" dirty="0"/>
              <a:t>Op strategisch, tactisch en operationeel niveau</a:t>
            </a:r>
          </a:p>
          <a:p>
            <a:pPr lvl="1"/>
            <a:r>
              <a:rPr lang="nl-NL" sz="2400" dirty="0"/>
              <a:t>Totdat een archiefdienst in beeld komt heet dit Records Management (RM)</a:t>
            </a:r>
          </a:p>
          <a:p>
            <a:endParaRPr lang="nl-NL" dirty="0"/>
          </a:p>
        </p:txBody>
      </p:sp>
    </p:spTree>
    <p:extLst>
      <p:ext uri="{BB962C8B-B14F-4D97-AF65-F5344CB8AC3E}">
        <p14:creationId xmlns:p14="http://schemas.microsoft.com/office/powerpoint/2010/main" val="337993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Records management (wat)</a:t>
            </a:r>
          </a:p>
        </p:txBody>
      </p:sp>
      <p:sp>
        <p:nvSpPr>
          <p:cNvPr id="3" name="Tijdelijke aanduiding voor inhoud 2"/>
          <p:cNvSpPr>
            <a:spLocks noGrp="1"/>
          </p:cNvSpPr>
          <p:nvPr>
            <p:ph idx="1"/>
          </p:nvPr>
        </p:nvSpPr>
        <p:spPr/>
        <p:txBody>
          <a:bodyPr>
            <a:normAutofit fontScale="85000" lnSpcReduction="10000"/>
          </a:bodyPr>
          <a:lstStyle/>
          <a:p>
            <a:r>
              <a:rPr lang="nl-NL" dirty="0"/>
              <a:t>Het is  dat deel van het informatiebeheer waarmee conform wettelijke vereisten op aantoonbare manier gedurende de (wettelijke) bewaartermijnen vorm wordt gegeven aan</a:t>
            </a:r>
          </a:p>
          <a:p>
            <a:pPr lvl="1"/>
            <a:r>
              <a:rPr lang="nl-NL" sz="3200" dirty="0"/>
              <a:t>de betrouwbaarheid, vindbaarheid en bruikbaarheid van informatie die een functie heeft in een proces, project of andere activiteit,</a:t>
            </a:r>
          </a:p>
          <a:p>
            <a:pPr lvl="1"/>
            <a:r>
              <a:rPr lang="nl-NL" sz="3200" dirty="0"/>
              <a:t>het voortbestaan, beschikbaarheid en toegankelijkheid van die informatie en</a:t>
            </a:r>
          </a:p>
          <a:p>
            <a:pPr lvl="1"/>
            <a:r>
              <a:rPr lang="nl-NL" sz="3200" dirty="0"/>
              <a:t>het vernietigen, vervangen of overdragen van die informatie.</a:t>
            </a:r>
          </a:p>
          <a:p>
            <a:endParaRPr lang="nl-NL" dirty="0"/>
          </a:p>
        </p:txBody>
      </p:sp>
    </p:spTree>
    <p:extLst>
      <p:ext uri="{BB962C8B-B14F-4D97-AF65-F5344CB8AC3E}">
        <p14:creationId xmlns:p14="http://schemas.microsoft.com/office/powerpoint/2010/main" val="393978443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753</Words>
  <Application>Microsoft Office PowerPoint</Application>
  <PresentationFormat>Diavoorstelling (4:3)</PresentationFormat>
  <Paragraphs>114</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Trebuchet MS</vt:lpstr>
      <vt:lpstr>Kantoorthema</vt:lpstr>
      <vt:lpstr> Archiefwet? Informatiewet!</vt:lpstr>
      <vt:lpstr>Waarschuwing</vt:lpstr>
      <vt:lpstr>Centraal</vt:lpstr>
      <vt:lpstr>Formele basis</vt:lpstr>
      <vt:lpstr>Archiefwet 1995</vt:lpstr>
      <vt:lpstr>Bereik</vt:lpstr>
      <vt:lpstr>Archiveren is</vt:lpstr>
      <vt:lpstr>Dus archiveren</vt:lpstr>
      <vt:lpstr>Records management (wat)</vt:lpstr>
      <vt:lpstr>Records management (wie)</vt:lpstr>
      <vt:lpstr>Records management (hoe)</vt:lpstr>
      <vt:lpstr>Bewaar- en vernietigingsbelangen</vt:lpstr>
      <vt:lpstr>Negen niveaus</vt:lpstr>
      <vt:lpstr>Drie basisvormen van communicatie</vt:lpstr>
      <vt:lpstr>Negenvlak</vt:lpstr>
      <vt:lpstr>Kwetsbaar</vt:lpstr>
      <vt:lpstr>PowerPoint-presentatie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Archiefwet? Informatiewet!</dc:title>
  <dc:creator>Rienk Jonker</dc:creator>
  <cp:lastModifiedBy>Rienk Jonker</cp:lastModifiedBy>
  <cp:revision>13</cp:revision>
  <dcterms:created xsi:type="dcterms:W3CDTF">2016-11-14T22:04:04Z</dcterms:created>
  <dcterms:modified xsi:type="dcterms:W3CDTF">2016-11-15T20:45:36Z</dcterms:modified>
</cp:coreProperties>
</file>